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4" r:id="rId2"/>
    <p:sldId id="336" r:id="rId3"/>
    <p:sldId id="276" r:id="rId4"/>
    <p:sldId id="279" r:id="rId5"/>
    <p:sldId id="355" r:id="rId6"/>
    <p:sldId id="357" r:id="rId7"/>
    <p:sldId id="353" r:id="rId8"/>
    <p:sldId id="354" r:id="rId9"/>
    <p:sldId id="358" r:id="rId10"/>
    <p:sldId id="356" r:id="rId11"/>
    <p:sldId id="352" r:id="rId12"/>
    <p:sldId id="359" r:id="rId13"/>
    <p:sldId id="351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AEC"/>
    <a:srgbClr val="FDFAEB"/>
    <a:srgbClr val="006CB8"/>
    <a:srgbClr val="ED1C24"/>
    <a:srgbClr val="EE3338"/>
    <a:srgbClr val="0072B9"/>
    <a:srgbClr val="D83236"/>
    <a:srgbClr val="F68B1D"/>
    <a:srgbClr val="0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B6626-4231-4DD9-87C9-E84647F4F79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4D73-0A17-47E2-945B-9C5FB61C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86B3-DB16-4E81-9B1C-117A7475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FB5F6-4947-42C7-85D1-87F986B30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55F6-6239-4207-A82E-537D8401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952F8-F96E-4DC9-B7C6-F02B7A4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A535E-9DA8-4BE4-9ED2-DE0A97D4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D765-92CE-4502-9D50-C81CCCE0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11375-4BF6-4F74-B834-4AF05D9D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0ED3-DF00-409D-9DE6-9469EAFB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B722-8435-4D69-8D8D-1BFF2387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557B-BF42-4B9D-9317-5C0191BD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F05F4-1D2A-4C9C-A394-65C703D0F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A1079-2E7B-4ACD-A023-3CDB20AB3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9AC31-F07A-48FC-B228-5CFF2994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48534-4FE6-43B8-B39C-2CB083C1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46578-757C-4D19-B53F-C7C40130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FD56-401F-454B-9367-EBE70728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D2F96-00BB-43AD-AF7E-FC7A3C7D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3D43-4FEF-430F-AE3F-DEB13893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5E527-D269-43AF-A952-FE3A417D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A628-18AC-45E9-A165-095902D5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EEBF-6DD3-4EA2-893C-D3A849EA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B3210-7993-40B6-95CD-3F6085446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7688-5C4A-4220-A68F-3C331223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BED82-2845-4453-A938-8E73594D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7641-EA46-490A-A9A7-D4B7F7AE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A8E2-A7BF-4374-A21B-7D570CC8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C2FEC-85CF-4142-B532-0E312B8BD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0C1B2-8572-43ED-A1EF-7B22CC022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4224-E31E-4DC3-8302-AB06DCF0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DC25E-3510-444C-A32E-9F4794D0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D2560-9DB9-46FE-BD12-0D4A36C8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8D31-44B8-4586-9D24-15809035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27E1-A8B8-41AE-8D53-E261AFA4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D0408-96E2-4D6C-A34D-2251CB12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B5D2C-F5F7-42AD-977A-062DCF9BB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6F845-41E5-4DD8-8AE9-769CD12D5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5E63C-0F18-410D-8F59-E7D63F97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B113-922E-4689-AAE6-E37BFD74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FF874-185D-4E49-8D57-E905C25C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CD6E-381C-4269-9082-A6A19B21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89C23-7083-4C4C-A903-432CC8D1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5B02F-FC0F-4499-A112-93D41FE9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FA0BC-5A0D-4FA0-9AA6-3DAE4EBB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25E1D-8DD8-40A6-B383-1AD2FE65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DFBBB-72E5-468E-ACFC-ED1FA174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396F-C476-47B8-8BEB-8C1C9D67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41C4-379E-40EE-9BA8-6EB14DC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54057-6AA6-433B-B1FB-210226BF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D66BE-B8CD-4A55-B822-327DCD36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40CA8-B21B-4756-B0E6-06208B32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07D4C-41C0-4043-9D65-4174E8D5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C11E6-432D-4200-A9D2-83311BEC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9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60A4-04CE-4B91-A940-A0B59503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D7269-BBA5-49A9-B709-8ECCD1790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FD460-14A2-4620-AC9C-3FEF475E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714FE-9DEE-4F1C-9CB4-C6D3A920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D13E-E5D4-4713-B2E2-B00F8876F65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79B26-341E-4FAC-A250-26CE381F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F2582-BFB8-4841-9683-156F4CA4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D8D7-AE1A-4E2B-9424-7B4D3278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33DCF-F572-4E29-803E-EE030962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97885-C79B-4A83-B889-C8277DA1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DE73-16B4-4BED-A288-5A06D7E10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1E26D13E-E5D4-4713-B2E2-B00F8876F654}" type="datetimeFigureOut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A571-7A46-43CD-B404-37E521363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69AA-8CB8-4984-AC6D-E2F65F2D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5DFD8D7-AE1A-4E2B-9424-7B4D3278C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0.png"/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12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100.png"/><Relationship Id="rId5" Type="http://schemas.openxmlformats.org/officeDocument/2006/relationships/image" Target="../media/image41.png"/><Relationship Id="rId10" Type="http://schemas.openxmlformats.org/officeDocument/2006/relationships/image" Target="../media/image90.png"/><Relationship Id="rId4" Type="http://schemas.openxmlformats.org/officeDocument/2006/relationships/image" Target="../media/image31.png"/><Relationship Id="rId9" Type="http://schemas.openxmlformats.org/officeDocument/2006/relationships/image" Target="../media/image81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CB07-92C2-4E42-A03A-D275649CF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912A1-CA4E-44DE-A917-0685110E47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5A367-1ACC-4063-8428-605267F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46" y="1197592"/>
            <a:ext cx="9945521" cy="3104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1E3C6-25B5-4A76-B021-3D49B1F318AC}"/>
              </a:ext>
            </a:extLst>
          </p:cNvPr>
          <p:cNvSpPr/>
          <p:nvPr/>
        </p:nvSpPr>
        <p:spPr>
          <a:xfrm>
            <a:off x="1688123" y="3270590"/>
            <a:ext cx="9479744" cy="1043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3AAC3-E11B-4DE5-B251-EFC8BFDD6661}"/>
              </a:ext>
            </a:extLst>
          </p:cNvPr>
          <p:cNvSpPr/>
          <p:nvPr/>
        </p:nvSpPr>
        <p:spPr>
          <a:xfrm>
            <a:off x="1688123" y="2584938"/>
            <a:ext cx="9479744" cy="67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0292" y="984562"/>
                <a:ext cx="27633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92" y="984562"/>
                <a:ext cx="2763378" cy="400110"/>
              </a:xfrm>
              <a:prstGeom prst="rect">
                <a:avLst/>
              </a:prstGeom>
              <a:blipFill>
                <a:blip r:embed="rId2"/>
                <a:stretch>
                  <a:fillRect l="-2203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30292" y="17213"/>
            <a:ext cx="934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 each function. Identify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-intercepts and the points where the local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maximums and local minimums occur. Determine the intervals for which each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 is increasing or decreasing.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46577" y="984562"/>
                <a:ext cx="4368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n-NO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nn-NO" sz="2000" i="0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577" y="984562"/>
                <a:ext cx="4368943" cy="400110"/>
              </a:xfrm>
              <a:prstGeom prst="rect">
                <a:avLst/>
              </a:prstGeom>
              <a:blipFill>
                <a:blip r:embed="rId3"/>
                <a:stretch>
                  <a:fillRect l="-153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30292" y="1720718"/>
            <a:ext cx="1002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 graphing calculator to graph the function.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The graph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has one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-intercept and two turning points.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Use the graphing calculator’s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zero, maximum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features to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approximate the coordinates of the points.</a:t>
            </a:r>
          </a:p>
        </p:txBody>
      </p:sp>
      <p:sp>
        <p:nvSpPr>
          <p:cNvPr id="22" name="Isosceles Triangle 21"/>
          <p:cNvSpPr/>
          <p:nvPr/>
        </p:nvSpPr>
        <p:spPr>
          <a:xfrm rot="5400000">
            <a:off x="2815286" y="2960195"/>
            <a:ext cx="365760" cy="27432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0204" y="3006285"/>
                <a:ext cx="89540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 of the graph is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1.20. The function has a local maximum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 (0, 6) and a local minimum at (2, 2). The function is increasing when</a:t>
                </a:r>
              </a:p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 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and decreasing when 0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04" y="3006285"/>
                <a:ext cx="8954077" cy="1015663"/>
              </a:xfrm>
              <a:prstGeom prst="rect">
                <a:avLst/>
              </a:prstGeom>
              <a:blipFill>
                <a:blip r:embed="rId4"/>
                <a:stretch>
                  <a:fillRect l="-68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130292" y="4024697"/>
            <a:ext cx="1002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 graphing calculator to graph the function. The graph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has four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-intercepts and three turning points. Use the graphing calculator’s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zero, maximum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features to approximate the coordinates of the points.</a:t>
            </a:r>
          </a:p>
        </p:txBody>
      </p:sp>
      <p:sp>
        <p:nvSpPr>
          <p:cNvPr id="26" name="Isosceles Triangle 25"/>
          <p:cNvSpPr/>
          <p:nvPr/>
        </p:nvSpPr>
        <p:spPr>
          <a:xfrm rot="5400000">
            <a:off x="2816823" y="5157066"/>
            <a:ext cx="365760" cy="27432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68576" y="5110556"/>
                <a:ext cx="895407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-intercepts of the graph are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1.14,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0.29,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1.82, and</a:t>
                </a:r>
              </a:p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5.03. The function has a local maximum at (1.11, 5.11) and local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minimums at 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0.57,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6.51) and (3.96,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43.04). The function is increasing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0.57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1.11 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3.96 and decreasing when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0.57 and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1.11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3.96.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76" y="5110556"/>
                <a:ext cx="8954077" cy="1631216"/>
              </a:xfrm>
              <a:prstGeom prst="rect">
                <a:avLst/>
              </a:prstGeom>
              <a:blipFill>
                <a:blip r:embed="rId5"/>
                <a:stretch>
                  <a:fillRect l="-749" t="-149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:\pradeep\algebra2\ch04\Ch 04\HSAlg2_t_0408_0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" y="2228549"/>
            <a:ext cx="24828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adeep\algebra2\ch04\Ch 04\HSAlg2_t_0408_0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" y="5040360"/>
            <a:ext cx="24828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87E0266A-1A64-4AEA-BA8A-6D411BC8E4F4}"/>
              </a:ext>
            </a:extLst>
          </p:cNvPr>
          <p:cNvSpPr txBox="1"/>
          <p:nvPr/>
        </p:nvSpPr>
        <p:spPr>
          <a:xfrm>
            <a:off x="2130292" y="1391477"/>
            <a:ext cx="155892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6" grpId="0" animBg="1"/>
      <p:bldP spid="2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E097F-E98A-424D-AC44-6F680D6F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08" y="506678"/>
            <a:ext cx="7210446" cy="5844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3D5736-23B3-41EB-8B50-BB5C3407E9A5}"/>
              </a:ext>
            </a:extLst>
          </p:cNvPr>
          <p:cNvSpPr/>
          <p:nvPr/>
        </p:nvSpPr>
        <p:spPr>
          <a:xfrm>
            <a:off x="1688123" y="1371600"/>
            <a:ext cx="7444154" cy="57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82E12-70DE-47F9-9EF9-0EEFEA0A1F3D}"/>
              </a:ext>
            </a:extLst>
          </p:cNvPr>
          <p:cNvSpPr/>
          <p:nvPr/>
        </p:nvSpPr>
        <p:spPr>
          <a:xfrm>
            <a:off x="1688123" y="1946031"/>
            <a:ext cx="7444154" cy="9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B16F4-9BB9-4ADD-8E03-A066F0CE558F}"/>
              </a:ext>
            </a:extLst>
          </p:cNvPr>
          <p:cNvSpPr/>
          <p:nvPr/>
        </p:nvSpPr>
        <p:spPr>
          <a:xfrm>
            <a:off x="1688123" y="2893670"/>
            <a:ext cx="3647806" cy="259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004FD-4F78-487B-83CE-3A3E0028F05C}"/>
              </a:ext>
            </a:extLst>
          </p:cNvPr>
          <p:cNvSpPr/>
          <p:nvPr/>
        </p:nvSpPr>
        <p:spPr>
          <a:xfrm>
            <a:off x="1688196" y="5486398"/>
            <a:ext cx="3624510" cy="9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DF651-49EC-4101-8E93-B554B6BAA722}"/>
              </a:ext>
            </a:extLst>
          </p:cNvPr>
          <p:cNvSpPr/>
          <p:nvPr/>
        </p:nvSpPr>
        <p:spPr>
          <a:xfrm>
            <a:off x="5324281" y="2893670"/>
            <a:ext cx="3647806" cy="259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3B631-00F7-4EEF-878A-DBE4101280B5}"/>
              </a:ext>
            </a:extLst>
          </p:cNvPr>
          <p:cNvSpPr/>
          <p:nvPr/>
        </p:nvSpPr>
        <p:spPr>
          <a:xfrm>
            <a:off x="5312706" y="5486398"/>
            <a:ext cx="3647806" cy="9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95550-D2A5-42E9-9EF9-01D80E6254EB}"/>
              </a:ext>
            </a:extLst>
          </p:cNvPr>
          <p:cNvSpPr txBox="1"/>
          <p:nvPr/>
        </p:nvSpPr>
        <p:spPr>
          <a:xfrm>
            <a:off x="9248172" y="1284790"/>
            <a:ext cx="2708476" cy="3943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IMPORTANT NOTE:</a:t>
            </a:r>
          </a:p>
          <a:p>
            <a:endParaRPr lang="en-US" dirty="0"/>
          </a:p>
          <a:p>
            <a:r>
              <a:rPr lang="en-US" dirty="0"/>
              <a:t>This is NOT</a:t>
            </a:r>
          </a:p>
          <a:p>
            <a:r>
              <a:rPr lang="en-US" dirty="0"/>
              <a:t>…repeat NOT…</a:t>
            </a:r>
          </a:p>
          <a:p>
            <a:r>
              <a:rPr lang="en-US" dirty="0"/>
              <a:t>…(did I say NOT?)…</a:t>
            </a:r>
          </a:p>
          <a:p>
            <a:r>
              <a:rPr lang="en-US" dirty="0"/>
              <a:t>…NOT </a:t>
            </a:r>
            <a:r>
              <a:rPr lang="en-US" dirty="0" err="1"/>
              <a:t>NOT</a:t>
            </a:r>
            <a:r>
              <a:rPr lang="en-US" dirty="0"/>
              <a:t> </a:t>
            </a:r>
            <a:r>
              <a:rPr lang="en-US" dirty="0" err="1"/>
              <a:t>NOT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 same as even degree</a:t>
            </a:r>
          </a:p>
          <a:p>
            <a:r>
              <a:rPr lang="en-US" dirty="0"/>
              <a:t>or odd degree</a:t>
            </a:r>
          </a:p>
          <a:p>
            <a:endParaRPr lang="en-US" dirty="0"/>
          </a:p>
          <a:p>
            <a:r>
              <a:rPr lang="en-US" dirty="0"/>
              <a:t>This is about SYMMETRY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36356-6A96-4016-8ADF-7CC1CD3A7FD4}"/>
              </a:ext>
            </a:extLst>
          </p:cNvPr>
          <p:cNvSpPr/>
          <p:nvPr/>
        </p:nvSpPr>
        <p:spPr>
          <a:xfrm>
            <a:off x="9132277" y="1041722"/>
            <a:ext cx="2963267" cy="444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489" y="515286"/>
                <a:ext cx="20783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9" y="515286"/>
                <a:ext cx="2078353" cy="400110"/>
              </a:xfrm>
              <a:prstGeom prst="rect">
                <a:avLst/>
              </a:prstGeom>
              <a:blipFill>
                <a:blip r:embed="rId2"/>
                <a:stretch>
                  <a:fillRect l="-322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0489" y="30698"/>
            <a:ext cx="684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whether each function is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even, odd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68328" y="515286"/>
                <a:ext cx="2550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000" b="1" dirty="0"/>
                  <a:t> 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n-NO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nn-NO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nn-NO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28" y="515286"/>
                <a:ext cx="2550582" cy="400110"/>
              </a:xfrm>
              <a:prstGeom prst="rect">
                <a:avLst/>
              </a:prstGeom>
              <a:blipFill>
                <a:blip r:embed="rId3"/>
                <a:stretch>
                  <a:fillRect l="-2632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0489" y="1340265"/>
                <a:ext cx="6957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Replace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equation for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then simplify.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9" y="1340265"/>
                <a:ext cx="6957329" cy="400110"/>
              </a:xfrm>
              <a:prstGeom prst="rect">
                <a:avLst/>
              </a:prstGeom>
              <a:blipFill>
                <a:blip r:embed="rId4"/>
                <a:stretch>
                  <a:fillRect l="-96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sosceles Triangle 21"/>
          <p:cNvSpPr/>
          <p:nvPr/>
        </p:nvSpPr>
        <p:spPr>
          <a:xfrm rot="5400000">
            <a:off x="879290" y="2389720"/>
            <a:ext cx="365760" cy="36576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8638" y="1812425"/>
                <a:ext cx="6597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38" y="1812425"/>
                <a:ext cx="6597440" cy="400110"/>
              </a:xfrm>
              <a:prstGeom prst="rect">
                <a:avLst/>
              </a:prstGeom>
              <a:blipFill>
                <a:blip r:embed="rId5"/>
                <a:stretch>
                  <a:fillRect l="-10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73461" y="483756"/>
                <a:ext cx="2261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61" y="483756"/>
                <a:ext cx="2261313" cy="400110"/>
              </a:xfrm>
              <a:prstGeom prst="rect">
                <a:avLst/>
              </a:prstGeom>
              <a:blipFill>
                <a:blip r:embed="rId6"/>
                <a:stretch>
                  <a:fillRect l="-269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15808" y="2375538"/>
                <a:ext cx="51493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the function is odd.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08" y="2375538"/>
                <a:ext cx="5149334" cy="400110"/>
              </a:xfrm>
              <a:prstGeom prst="rect">
                <a:avLst/>
              </a:prstGeom>
              <a:blipFill>
                <a:blip r:embed="rId7"/>
                <a:stretch>
                  <a:fillRect l="-1303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0489" y="3010816"/>
                <a:ext cx="6990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Replace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equation for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then simplify.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9" y="3010816"/>
                <a:ext cx="6990174" cy="400110"/>
              </a:xfrm>
              <a:prstGeom prst="rect">
                <a:avLst/>
              </a:prstGeom>
              <a:blipFill>
                <a:blip r:embed="rId8"/>
                <a:stretch>
                  <a:fillRect l="-959" t="-7576" r="-17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/>
          <p:cNvSpPr/>
          <p:nvPr/>
        </p:nvSpPr>
        <p:spPr>
          <a:xfrm rot="5400000">
            <a:off x="846445" y="4049761"/>
            <a:ext cx="365760" cy="36576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95793" y="3493486"/>
                <a:ext cx="58315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93" y="3493486"/>
                <a:ext cx="5831505" cy="400110"/>
              </a:xfrm>
              <a:prstGeom prst="rect">
                <a:avLst/>
              </a:prstGeom>
              <a:blipFill>
                <a:blip r:embed="rId9"/>
                <a:stretch>
                  <a:fillRect l="-104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82963" y="4035579"/>
                <a:ext cx="5182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the function is even.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63" y="4035579"/>
                <a:ext cx="5182180" cy="400110"/>
              </a:xfrm>
              <a:prstGeom prst="rect">
                <a:avLst/>
              </a:prstGeom>
              <a:blipFill>
                <a:blip r:embed="rId10"/>
                <a:stretch>
                  <a:fillRect l="-117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0489" y="4902682"/>
                <a:ext cx="6464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Replacing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equation for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produces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89" y="4902682"/>
                <a:ext cx="6464654" cy="400110"/>
              </a:xfrm>
              <a:prstGeom prst="rect">
                <a:avLst/>
              </a:prstGeom>
              <a:blipFill>
                <a:blip r:embed="rId11"/>
                <a:stretch>
                  <a:fillRect l="-103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Isosceles Triangle 37"/>
          <p:cNvSpPr/>
          <p:nvPr/>
        </p:nvSpPr>
        <p:spPr>
          <a:xfrm rot="5400000">
            <a:off x="846444" y="5941627"/>
            <a:ext cx="365760" cy="36576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95792" y="5374842"/>
                <a:ext cx="37084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pt-B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pt-B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BR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pt-BR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92" y="5374842"/>
                <a:ext cx="3708415" cy="400110"/>
              </a:xfrm>
              <a:prstGeom prst="rect">
                <a:avLst/>
              </a:prstGeom>
              <a:blipFill>
                <a:blip r:embed="rId12"/>
                <a:stretch>
                  <a:fillRect l="-16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61503" y="5927445"/>
                <a:ext cx="84303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n-NO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and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2, you can conclude that</a:t>
                </a:r>
              </a:p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So, the function is neither even nor odd.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03" y="5927445"/>
                <a:ext cx="8430319" cy="707886"/>
              </a:xfrm>
              <a:prstGeom prst="rect">
                <a:avLst/>
              </a:prstGeom>
              <a:blipFill>
                <a:blip r:embed="rId13"/>
                <a:stretch>
                  <a:fillRect l="-795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6">
            <a:extLst>
              <a:ext uri="{FF2B5EF4-FFF2-40B4-BE49-F238E27FC236}">
                <a16:creationId xmlns:a16="http://schemas.microsoft.com/office/drawing/2014/main" id="{87E0266A-1A64-4AEA-BA8A-6D411BC8E4F4}"/>
              </a:ext>
            </a:extLst>
          </p:cNvPr>
          <p:cNvSpPr txBox="1"/>
          <p:nvPr/>
        </p:nvSpPr>
        <p:spPr>
          <a:xfrm>
            <a:off x="200489" y="959240"/>
            <a:ext cx="155892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0475" y="1812425"/>
            <a:ext cx="132097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11449" y="1740375"/>
            <a:ext cx="1469036" cy="63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0485" y="1740375"/>
            <a:ext cx="1019331" cy="635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64505" y="3560164"/>
            <a:ext cx="1581462" cy="33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967" y="3493486"/>
            <a:ext cx="839449" cy="46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1212" y="5374842"/>
            <a:ext cx="149792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B5A42B-B096-48A7-B3B7-9D0BBF0BE556}"/>
                  </a:ext>
                </a:extLst>
              </p:cNvPr>
              <p:cNvSpPr txBox="1"/>
              <p:nvPr/>
            </p:nvSpPr>
            <p:spPr>
              <a:xfrm>
                <a:off x="8380071" y="1481559"/>
                <a:ext cx="36288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How to do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&amp;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B5A42B-B096-48A7-B3B7-9D0BBF0BE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71" y="1481559"/>
                <a:ext cx="3628818" cy="1200329"/>
              </a:xfrm>
              <a:prstGeom prst="rect">
                <a:avLst/>
              </a:prstGeom>
              <a:blipFill>
                <a:blip r:embed="rId14"/>
                <a:stretch>
                  <a:fillRect l="-151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0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31" grpId="0"/>
      <p:bldP spid="32" grpId="0"/>
      <p:bldP spid="33" grpId="0" animBg="1"/>
      <p:bldP spid="34" grpId="0"/>
      <p:bldP spid="35" grpId="0"/>
      <p:bldP spid="36" grpId="0"/>
      <p:bldP spid="38" grpId="0" animBg="1"/>
      <p:bldP spid="44" grpId="0"/>
      <p:bldP spid="45" grpId="0"/>
      <p:bldP spid="18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23B0-2FBE-40BF-AB01-5454010B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978C2-0B8D-42AC-A984-F09BBFD51437}"/>
              </a:ext>
            </a:extLst>
          </p:cNvPr>
          <p:cNvSpPr txBox="1"/>
          <p:nvPr/>
        </p:nvSpPr>
        <p:spPr>
          <a:xfrm>
            <a:off x="957714" y="1963554"/>
            <a:ext cx="826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Pg 216, #3-45 odd</a:t>
            </a:r>
          </a:p>
        </p:txBody>
      </p:sp>
    </p:spTree>
    <p:extLst>
      <p:ext uri="{BB962C8B-B14F-4D97-AF65-F5344CB8AC3E}">
        <p14:creationId xmlns:p14="http://schemas.microsoft.com/office/powerpoint/2010/main" val="112045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40F48-6CB9-4C9F-97DF-9AA45F0ECB37}"/>
              </a:ext>
            </a:extLst>
          </p:cNvPr>
          <p:cNvSpPr txBox="1"/>
          <p:nvPr/>
        </p:nvSpPr>
        <p:spPr>
          <a:xfrm>
            <a:off x="1251284" y="637674"/>
            <a:ext cx="9577137" cy="268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4400" b="1"/>
              <a:t>LESSON 4.8</a:t>
            </a:r>
            <a:endParaRPr lang="en-US" sz="4400" b="1" dirty="0"/>
          </a:p>
          <a:p>
            <a:pPr algn="ctr">
              <a:lnSpc>
                <a:spcPct val="250000"/>
              </a:lnSpc>
            </a:pPr>
            <a:r>
              <a:rPr lang="en-US" sz="2800" b="1" dirty="0"/>
              <a:t>Analyzing Graphs of Polynomial Functions</a:t>
            </a:r>
          </a:p>
        </p:txBody>
      </p:sp>
    </p:spTree>
    <p:extLst>
      <p:ext uri="{BB962C8B-B14F-4D97-AF65-F5344CB8AC3E}">
        <p14:creationId xmlns:p14="http://schemas.microsoft.com/office/powerpoint/2010/main" val="9937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40F48-6CB9-4C9F-97DF-9AA45F0ECB37}"/>
              </a:ext>
            </a:extLst>
          </p:cNvPr>
          <p:cNvSpPr txBox="1"/>
          <p:nvPr/>
        </p:nvSpPr>
        <p:spPr>
          <a:xfrm>
            <a:off x="1251284" y="637674"/>
            <a:ext cx="9577137" cy="323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dirty="0"/>
              <a:t>Today you will: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x-intercepts to graph polynomial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“Location Principle” to identify zeros of polynomial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Find “Turning Points” and identify “Local Maximums” and “Local Minimums” of graphs of polynomial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Identify “Even Functions” and “Odd Functions”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Practice using English to describe math processes and equations</a:t>
            </a:r>
          </a:p>
        </p:txBody>
      </p:sp>
    </p:spTree>
    <p:extLst>
      <p:ext uri="{BB962C8B-B14F-4D97-AF65-F5344CB8AC3E}">
        <p14:creationId xmlns:p14="http://schemas.microsoft.com/office/powerpoint/2010/main" val="11678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A40F48-6CB9-4C9F-97DF-9AA45F0ECB37}"/>
              </a:ext>
            </a:extLst>
          </p:cNvPr>
          <p:cNvSpPr txBox="1"/>
          <p:nvPr/>
        </p:nvSpPr>
        <p:spPr>
          <a:xfrm>
            <a:off x="1251284" y="637674"/>
            <a:ext cx="9577137" cy="583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dirty="0"/>
              <a:t>Core Vocabulary: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Local maximum, p 214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Local minimum, p 214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function, p 215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Odd function, p 215</a:t>
            </a:r>
          </a:p>
          <a:p>
            <a:pPr>
              <a:lnSpc>
                <a:spcPct val="250000"/>
              </a:lnSpc>
            </a:pPr>
            <a:r>
              <a:rPr lang="en-US" b="1" dirty="0"/>
              <a:t>Prior: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End behavior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Decreasing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Symmetric about the y-axis</a:t>
            </a:r>
          </a:p>
        </p:txBody>
      </p:sp>
    </p:spTree>
    <p:extLst>
      <p:ext uri="{BB962C8B-B14F-4D97-AF65-F5344CB8AC3E}">
        <p14:creationId xmlns:p14="http://schemas.microsoft.com/office/powerpoint/2010/main" val="17807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0" y="13210"/>
            <a:ext cx="265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Graph the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/>
            </p:nvGraphicFramePr>
            <p:xfrm>
              <a:off x="1223138" y="2534723"/>
              <a:ext cx="4314375" cy="1204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6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05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66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7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77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357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28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endParaRPr lang="en-US" sz="2000" b="1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 3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000" b="0" i="0" dirty="0" smtClean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517970"/>
                  </p:ext>
                </p:extLst>
              </p:nvPr>
            </p:nvGraphicFramePr>
            <p:xfrm>
              <a:off x="1223138" y="2534723"/>
              <a:ext cx="4314375" cy="1204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64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05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66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7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776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357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28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22" t="-1149" r="-494118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780" t="-1149" r="-29685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6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y</a:t>
                          </a:r>
                          <a:endParaRPr lang="en-US" sz="2000" b="1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6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22" t="-78571" r="-494118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3780" t="-78571" r="-29685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0156" t="-78571" r="-96094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1828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543" y="325048"/>
                <a:ext cx="3402136" cy="60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3)(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2)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3" y="325048"/>
                <a:ext cx="3402136" cy="603755"/>
              </a:xfrm>
              <a:prstGeom prst="rect">
                <a:avLst/>
              </a:prstGeom>
              <a:blipFill>
                <a:blip r:embed="rId3"/>
                <a:stretch>
                  <a:fillRect l="-19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760" y="1311117"/>
                <a:ext cx="68319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 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Plot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-intercepts. Because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 and 2 are zeros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of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plot (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3, 0) and (2, 0).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0" y="1311117"/>
                <a:ext cx="6831991" cy="707886"/>
              </a:xfrm>
              <a:prstGeom prst="rect">
                <a:avLst/>
              </a:prstGeom>
              <a:blipFill>
                <a:blip r:embed="rId4"/>
                <a:stretch>
                  <a:fillRect l="-98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7760" y="2019003"/>
            <a:ext cx="671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2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Plot points between and beyond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-intercepts.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760" y="4068521"/>
                <a:ext cx="10042899" cy="1219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 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end behavior. Because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has three factors of the form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a constant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cubic function with a positive leading coefficient.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So,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0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0" y="4068521"/>
                <a:ext cx="10042899" cy="1219436"/>
              </a:xfrm>
              <a:prstGeom prst="rect">
                <a:avLst/>
              </a:prstGeom>
              <a:blipFill>
                <a:blip r:embed="rId5"/>
                <a:stretch>
                  <a:fillRect l="-668" t="-2000"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760" y="5509921"/>
            <a:ext cx="1004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4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 the graph so that it passes through the plotted points and has the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appropriate end behavior.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7E0266A-1A64-4AEA-BA8A-6D411BC8E4F4}"/>
              </a:ext>
            </a:extLst>
          </p:cNvPr>
          <p:cNvSpPr txBox="1"/>
          <p:nvPr/>
        </p:nvSpPr>
        <p:spPr>
          <a:xfrm>
            <a:off x="107760" y="967816"/>
            <a:ext cx="155892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8838F-8976-46EE-B54E-99110F576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43" y="994606"/>
            <a:ext cx="2886852" cy="2886852"/>
          </a:xfrm>
          <a:prstGeom prst="rect">
            <a:avLst/>
          </a:prstGeom>
        </p:spPr>
      </p:pic>
      <p:pic>
        <p:nvPicPr>
          <p:cNvPr id="1026" name="Picture 2" descr="K:\BI-HighSchool-2019\Digital Examples\Algebra 2\ART\png\HSAlg2_de_0408_000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92" y="994606"/>
            <a:ext cx="2381333" cy="29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8812645" y="2219058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24049" y="1831677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48016" y="1541327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48817" y="1591951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2618" y="2387725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285" y="1967491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(-3,0)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5296" y="259670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(2,0)</a:t>
            </a:r>
          </a:p>
        </p:txBody>
      </p:sp>
      <p:sp>
        <p:nvSpPr>
          <p:cNvPr id="23" name="Oval 22"/>
          <p:cNvSpPr/>
          <p:nvPr/>
        </p:nvSpPr>
        <p:spPr>
          <a:xfrm>
            <a:off x="9369779" y="2102820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096542" y="2379913"/>
            <a:ext cx="116237" cy="11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1207" y="3155430"/>
            <a:ext cx="412229" cy="5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70748" y="3155430"/>
            <a:ext cx="412229" cy="5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44712" y="3145435"/>
            <a:ext cx="412229" cy="5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44781" y="3102965"/>
            <a:ext cx="412229" cy="60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86728" y="3155430"/>
            <a:ext cx="412229" cy="5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20B56-49F1-4A16-80AA-4D09A5D1E3E8}"/>
              </a:ext>
            </a:extLst>
          </p:cNvPr>
          <p:cNvSpPr/>
          <p:nvPr/>
        </p:nvSpPr>
        <p:spPr>
          <a:xfrm>
            <a:off x="3444712" y="2019003"/>
            <a:ext cx="1335632" cy="461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620A9E-B702-4E13-947F-0AEFBFCDD9C2}"/>
              </a:ext>
            </a:extLst>
          </p:cNvPr>
          <p:cNvSpPr/>
          <p:nvPr/>
        </p:nvSpPr>
        <p:spPr>
          <a:xfrm>
            <a:off x="5053258" y="2673240"/>
            <a:ext cx="236372" cy="26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0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3" grpId="0" animBg="1"/>
      <p:bldP spid="25" grpId="0" animBg="1"/>
      <p:bldP spid="26" grpId="0" animBg="1"/>
      <p:bldP spid="27" grpId="0" animBg="1"/>
      <p:bldP spid="28" grpId="0" animBg="1"/>
      <p:bldP spid="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131EC-D591-4E65-AB75-07AE1D7E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52" y="472048"/>
            <a:ext cx="8334187" cy="5702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752C1-D71A-4995-8CD4-FA2DCB429438}"/>
              </a:ext>
            </a:extLst>
          </p:cNvPr>
          <p:cNvSpPr/>
          <p:nvPr/>
        </p:nvSpPr>
        <p:spPr>
          <a:xfrm>
            <a:off x="1606062" y="1008185"/>
            <a:ext cx="6670430" cy="621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4625-02CA-4C99-A13E-F3E98C5B8119}"/>
              </a:ext>
            </a:extLst>
          </p:cNvPr>
          <p:cNvSpPr/>
          <p:nvPr/>
        </p:nvSpPr>
        <p:spPr>
          <a:xfrm>
            <a:off x="1376497" y="1708008"/>
            <a:ext cx="8670327" cy="194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652F-26D6-4260-BB7A-855E8C40786F}"/>
              </a:ext>
            </a:extLst>
          </p:cNvPr>
          <p:cNvSpPr/>
          <p:nvPr/>
        </p:nvSpPr>
        <p:spPr>
          <a:xfrm>
            <a:off x="1606063" y="3736100"/>
            <a:ext cx="5639690" cy="194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ABAD8-C54A-4122-8238-33099D4A6457}"/>
              </a:ext>
            </a:extLst>
          </p:cNvPr>
          <p:cNvSpPr/>
          <p:nvPr/>
        </p:nvSpPr>
        <p:spPr>
          <a:xfrm>
            <a:off x="7495649" y="3767550"/>
            <a:ext cx="2328290" cy="240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5172" y="336701"/>
                <a:ext cx="34151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6.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72" y="336701"/>
                <a:ext cx="3415174" cy="400110"/>
              </a:xfrm>
              <a:prstGeom prst="rect">
                <a:avLst/>
              </a:prstGeom>
              <a:blipFill>
                <a:blip r:embed="rId2"/>
                <a:stretch>
                  <a:fillRect l="-196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2474" y="1022699"/>
            <a:ext cx="603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1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 graphing calculator to make a 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2472" y="1384893"/>
                <a:ext cx="8735310" cy="264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 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polynomial function of degree 3, it has 3 zeros.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Location Principle. Find a place where y changes + / -.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From the table shown, you can see that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 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So, by the Location Principle,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 zero between 1 and 2.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Use the Rational Roots Theorem to find possible roots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btwn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&amp; 2.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 The only possible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rational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zero between 1 and 2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Using synthetic division, you can confirm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zero.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2" y="1384893"/>
                <a:ext cx="8735310" cy="2647776"/>
              </a:xfrm>
              <a:prstGeom prst="rect">
                <a:avLst/>
              </a:prstGeom>
              <a:blipFill>
                <a:blip r:embed="rId3"/>
                <a:stretch>
                  <a:fillRect l="-698" t="-920" b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2474" y="23139"/>
            <a:ext cx="254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 all real zeros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474" y="4189236"/>
                <a:ext cx="9343701" cy="90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in factored form. Dividing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by its known factor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quotient of 6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 So, you can factor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as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4" y="4189236"/>
                <a:ext cx="9343701" cy="908390"/>
              </a:xfrm>
              <a:prstGeom prst="rect">
                <a:avLst/>
              </a:prstGeom>
              <a:blipFill>
                <a:blip r:embed="rId4"/>
                <a:stretch>
                  <a:fillRect l="-652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D:\pradeep\algebra2\ch04\Ch 04\HSAlg2_t_0408_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21" y="1367753"/>
            <a:ext cx="26728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7E0266A-1A64-4AEA-BA8A-6D411BC8E4F4}"/>
              </a:ext>
            </a:extLst>
          </p:cNvPr>
          <p:cNvSpPr txBox="1"/>
          <p:nvPr/>
        </p:nvSpPr>
        <p:spPr>
          <a:xfrm>
            <a:off x="142474" y="695552"/>
            <a:ext cx="155892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0A0F0F-1FBC-4FE6-90ED-6C8B228B5CB0}"/>
                  </a:ext>
                </a:extLst>
              </p:cNvPr>
              <p:cNvSpPr txBox="1"/>
              <p:nvPr/>
            </p:nvSpPr>
            <p:spPr>
              <a:xfrm>
                <a:off x="1769865" y="5061093"/>
                <a:ext cx="4250969" cy="64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(6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14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4)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0A0F0F-1FBC-4FE6-90ED-6C8B228B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65" y="5061093"/>
                <a:ext cx="4250969" cy="644600"/>
              </a:xfrm>
              <a:prstGeom prst="rect">
                <a:avLst/>
              </a:prstGeom>
              <a:blipFill>
                <a:blip r:embed="rId6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12E5B-AD29-4352-886B-F4882F9767B5}"/>
                  </a:ext>
                </a:extLst>
              </p:cNvPr>
              <p:cNvSpPr txBox="1"/>
              <p:nvPr/>
            </p:nvSpPr>
            <p:spPr>
              <a:xfrm>
                <a:off x="2184553" y="5629694"/>
                <a:ext cx="3400348" cy="64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112E5B-AD29-4352-886B-F4882F976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53" y="5629694"/>
                <a:ext cx="3400348" cy="644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04F7FF-EDFD-45EA-AA94-0DA06C4211AA}"/>
                  </a:ext>
                </a:extLst>
              </p:cNvPr>
              <p:cNvSpPr txBox="1"/>
              <p:nvPr/>
            </p:nvSpPr>
            <p:spPr>
              <a:xfrm>
                <a:off x="2184553" y="6215228"/>
                <a:ext cx="3400348" cy="64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1)(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2).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04F7FF-EDFD-45EA-AA94-0DA06C421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53" y="6215228"/>
                <a:ext cx="3400348" cy="644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8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5400000">
            <a:off x="233387" y="1026077"/>
            <a:ext cx="365760" cy="274320"/>
          </a:xfrm>
          <a:prstGeom prst="triangle">
            <a:avLst/>
          </a:prstGeom>
          <a:solidFill>
            <a:srgbClr val="D83236"/>
          </a:solidFill>
          <a:ln>
            <a:noFill/>
          </a:ln>
          <a:effectLst>
            <a:outerShdw blurRad="762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866" y="942077"/>
            <a:ext cx="737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factorization, there are three zeros. The zeros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83681" y="1342187"/>
                <a:ext cx="2119065" cy="60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81" y="1342187"/>
                <a:ext cx="2119065" cy="600614"/>
              </a:xfrm>
              <a:prstGeom prst="rect">
                <a:avLst/>
              </a:prstGeom>
              <a:blipFill>
                <a:blip r:embed="rId2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03069" y="2069128"/>
            <a:ext cx="315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this by graphing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35901" y="268281"/>
            <a:ext cx="3114452" cy="2875161"/>
            <a:chOff x="152426" y="1468015"/>
            <a:chExt cx="3114452" cy="2875161"/>
          </a:xfrm>
        </p:grpSpPr>
        <p:pic>
          <p:nvPicPr>
            <p:cNvPr id="15" name="Picture 4" descr="D:\pradeep\algebra\ch_07\07\alg1_ch07_PNGs\0705_Page 38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03" y="1468015"/>
              <a:ext cx="2923475" cy="287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pradeep\algebra2\ch04\Ch 04\HSAlg2_t_0408_01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26" y="1858232"/>
              <a:ext cx="285523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93405" y="1562986"/>
              <a:ext cx="1041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8E19FD-A42E-472B-8B5A-35522447F91D}"/>
                  </a:ext>
                </a:extLst>
              </p:cNvPr>
              <p:cNvSpPr txBox="1"/>
              <p:nvPr/>
            </p:nvSpPr>
            <p:spPr>
              <a:xfrm>
                <a:off x="2184553" y="102304"/>
                <a:ext cx="3400348" cy="64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i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dirty="0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1)(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2).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8E19FD-A42E-472B-8B5A-35522447F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553" y="102304"/>
                <a:ext cx="3400348" cy="644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64CE8-351E-469C-B8EA-82479B4A8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5" y="542904"/>
            <a:ext cx="11380321" cy="4251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372FF8-C9CB-4A98-8C68-8A9EBB1F35AF}"/>
              </a:ext>
            </a:extLst>
          </p:cNvPr>
          <p:cNvSpPr/>
          <p:nvPr/>
        </p:nvSpPr>
        <p:spPr>
          <a:xfrm>
            <a:off x="3892062" y="1465385"/>
            <a:ext cx="7620000" cy="562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D91D4-64A9-420F-A85A-255E32558305}"/>
              </a:ext>
            </a:extLst>
          </p:cNvPr>
          <p:cNvSpPr/>
          <p:nvPr/>
        </p:nvSpPr>
        <p:spPr>
          <a:xfrm>
            <a:off x="3892062" y="2051538"/>
            <a:ext cx="4163918" cy="795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3B848-E6F0-40A6-9A5A-CDD681D6DDEC}"/>
              </a:ext>
            </a:extLst>
          </p:cNvPr>
          <p:cNvSpPr/>
          <p:nvPr/>
        </p:nvSpPr>
        <p:spPr>
          <a:xfrm>
            <a:off x="3892062" y="2870818"/>
            <a:ext cx="4163918" cy="795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B404D-F540-423B-B992-896F5D9D43CC}"/>
              </a:ext>
            </a:extLst>
          </p:cNvPr>
          <p:cNvSpPr/>
          <p:nvPr/>
        </p:nvSpPr>
        <p:spPr>
          <a:xfrm>
            <a:off x="3892062" y="3701673"/>
            <a:ext cx="4163918" cy="795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F8531-2B92-4ACE-89FC-F793761C991B}"/>
              </a:ext>
            </a:extLst>
          </p:cNvPr>
          <p:cNvSpPr/>
          <p:nvPr/>
        </p:nvSpPr>
        <p:spPr>
          <a:xfrm>
            <a:off x="8171726" y="2074983"/>
            <a:ext cx="3340335" cy="242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BF6B5-87AB-4579-A163-AA322368FA49}"/>
              </a:ext>
            </a:extLst>
          </p:cNvPr>
          <p:cNvSpPr/>
          <p:nvPr/>
        </p:nvSpPr>
        <p:spPr>
          <a:xfrm>
            <a:off x="703088" y="1813812"/>
            <a:ext cx="3096378" cy="228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1153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Williams</dc:creator>
  <cp:lastModifiedBy>Thompson, Mikel</cp:lastModifiedBy>
  <cp:revision>246</cp:revision>
  <dcterms:created xsi:type="dcterms:W3CDTF">2018-01-02T19:57:38Z</dcterms:created>
  <dcterms:modified xsi:type="dcterms:W3CDTF">2022-01-11T17:18:34Z</dcterms:modified>
</cp:coreProperties>
</file>